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87" d="100"/>
          <a:sy n="87" d="100"/>
        </p:scale>
        <p:origin x="528" y="58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8CEC3D-96F7-401F-9673-3EE7F75C9C5B}" type="datetimeFigureOut">
              <a:rPr lang="en-US"/>
              <a:t>10/23/2023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8ED8CD-4E4C-49AC-BDC6-2963BA49E54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4179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32BCF4-D26D-4DAF-9F57-FE1E61FE7935}" type="datetimeFigureOut">
              <a:rPr lang="en-US"/>
              <a:t>10/23/2023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B91549-43BF-425A-AF25-7526201920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9286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oking up to clouds and blue sky surrounded by glass-walled buildings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73625" y="0"/>
            <a:ext cx="7315200" cy="6858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8013" y="685801"/>
            <a:ext cx="3962400" cy="4724399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8013" y="5410200"/>
            <a:ext cx="3962400" cy="762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pPr/>
              <a:t>10/23/2023</a:t>
            </a:fld>
            <a:endParaRPr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4839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10/23/2023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6294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85412" y="685800"/>
            <a:ext cx="1295401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8012" y="685800"/>
            <a:ext cx="9474253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10/23/2023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50052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10/23/2023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7862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3" y="2590800"/>
            <a:ext cx="8229599" cy="2819400"/>
          </a:xfrm>
        </p:spPr>
        <p:txBody>
          <a:bodyPr anchor="b">
            <a:normAutofit/>
          </a:bodyPr>
          <a:lstStyle>
            <a:lvl1pPr algn="l">
              <a:defRPr sz="48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6425" y="5410200"/>
            <a:ext cx="8231187" cy="762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pPr/>
              <a:t>10/23/2023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511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3813" y="685800"/>
            <a:ext cx="5029200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51614" y="685800"/>
            <a:ext cx="5029199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10/23/2023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701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664" y="685800"/>
            <a:ext cx="5029200" cy="9906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3664" y="1676400"/>
            <a:ext cx="502920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51613" y="685800"/>
            <a:ext cx="5029200" cy="9906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50025" y="1676400"/>
            <a:ext cx="502920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10/23/2023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309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10/23/2023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442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10/23/2023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10311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4" y="685800"/>
            <a:ext cx="3962400" cy="4724400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5212" y="685800"/>
            <a:ext cx="670417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013" y="5410200"/>
            <a:ext cx="3962400" cy="7620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10/23/2023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34726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4" y="685800"/>
            <a:ext cx="3962400" cy="4724400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875213" y="685800"/>
            <a:ext cx="6705600" cy="5486400"/>
          </a:xfrm>
          <a:ln w="63500">
            <a:solidFill>
              <a:schemeClr val="bg1"/>
            </a:solidFill>
            <a:miter lim="800000"/>
          </a:ln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013" y="5410200"/>
            <a:ext cx="3962400" cy="7620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10/23/2023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2041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5105400"/>
            <a:ext cx="10971372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685800"/>
            <a:ext cx="10287000" cy="419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81C93FC7-9D1A-468B-98DB-D1E8D74418D9}" type="datetimeFigureOut">
              <a:rPr lang="en-US" smtClean="0"/>
              <a:pPr/>
              <a:t>10/23/2023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2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5950" indent="-28575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Corbe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80744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6479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148840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532888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916936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300984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b="1" dirty="0" smtClean="0">
                <a:latin typeface="Bahnschrift SemiBold SemiConden" panose="020B0502040204020203" pitchFamily="34" charset="0"/>
              </a:rPr>
              <a:t>Data Analysis Using Tableau</a:t>
            </a:r>
            <a:endParaRPr lang="en-US" sz="5400" b="1" dirty="0">
              <a:latin typeface="Bahnschrift SemiBold SemiConden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dirty="0" smtClean="0">
                <a:latin typeface="Bahnschrift SemiBold SemiConden" panose="020B0502040204020203" pitchFamily="34" charset="0"/>
              </a:rPr>
              <a:t>Bank Customer’s Churn Data</a:t>
            </a:r>
          </a:p>
          <a:p>
            <a:r>
              <a:rPr lang="en-US" dirty="0" smtClean="0">
                <a:latin typeface="Bahnschrift SemiBold SemiConden" panose="020B0502040204020203" pitchFamily="34" charset="0"/>
              </a:rPr>
              <a:t>By : Bhuwan</a:t>
            </a:r>
            <a:endParaRPr lang="en-US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8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9012" y="304800"/>
            <a:ext cx="10971372" cy="1066800"/>
          </a:xfrm>
        </p:spPr>
        <p:txBody>
          <a:bodyPr/>
          <a:lstStyle/>
          <a:p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OVERVIEW</a:t>
            </a:r>
            <a:endParaRPr lang="en-US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9012" y="2057400"/>
            <a:ext cx="10287000" cy="4190999"/>
          </a:xfrm>
        </p:spPr>
        <p:txBody>
          <a:bodyPr/>
          <a:lstStyle/>
          <a:p>
            <a:r>
              <a:rPr lang="en-US" dirty="0" smtClean="0">
                <a:latin typeface="Bahnschrift SemiBold" panose="020B0502040204020203" pitchFamily="34" charset="0"/>
              </a:rPr>
              <a:t>A certain bank in North America wants to perform customer churn data analysis, as the credit card business of the bank is not performing well.</a:t>
            </a:r>
          </a:p>
          <a:p>
            <a:r>
              <a:rPr lang="en-US" dirty="0" smtClean="0">
                <a:latin typeface="Bahnschrift SemiBold" panose="020B0502040204020203" pitchFamily="34" charset="0"/>
              </a:rPr>
              <a:t>Churn Data analysis will help bank to analyze the data of those customers who have stopped using the bank’s credit card.</a:t>
            </a:r>
          </a:p>
          <a:p>
            <a:r>
              <a:rPr lang="en-US" dirty="0" smtClean="0">
                <a:latin typeface="Bahnschrift SemiBold" panose="020B0502040204020203" pitchFamily="34" charset="0"/>
              </a:rPr>
              <a:t>Understanding, manipulating, interpreting and analyzing data to figure out measure to reduce customer loss of the bank.</a:t>
            </a:r>
          </a:p>
          <a:p>
            <a:endParaRPr lang="en-US" dirty="0">
              <a:latin typeface="Bahnschrift SemiBold" panose="020B0502040204020203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1447800"/>
            <a:ext cx="1218882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9375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519843" y="1113692"/>
            <a:ext cx="5029198" cy="381000"/>
          </a:xfrm>
        </p:spPr>
        <p:txBody>
          <a:bodyPr anchor="t"/>
          <a:lstStyle/>
          <a:p>
            <a:r>
              <a:rPr lang="en-US" sz="3200" dirty="0" smtClean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Identifying </a:t>
            </a:r>
            <a:r>
              <a:rPr lang="en-US" sz="3200" dirty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the Outliers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/>
            </a:r>
            <a:b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</a:br>
            <a:r>
              <a:rPr lang="en-US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400" dirty="0"/>
              <a:t/>
            </a:r>
            <a:br>
              <a:rPr lang="en-US" sz="2400" dirty="0"/>
            </a:br>
            <a:endParaRPr lang="en-US" sz="2400" dirty="0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24" t="39897" r="14752" b="19690"/>
          <a:stretch/>
        </p:blipFill>
        <p:spPr>
          <a:xfrm>
            <a:off x="6018212" y="990600"/>
            <a:ext cx="5745478" cy="2514600"/>
          </a:xfrm>
        </p:spPr>
      </p:pic>
      <p:sp>
        <p:nvSpPr>
          <p:cNvPr id="11" name="Text Placeholder 10"/>
          <p:cNvSpPr>
            <a:spLocks noGrp="1"/>
          </p:cNvSpPr>
          <p:nvPr>
            <p:ph type="body" sz="half" idx="2"/>
          </p:nvPr>
        </p:nvSpPr>
        <p:spPr>
          <a:xfrm>
            <a:off x="500916" y="2244968"/>
            <a:ext cx="5029198" cy="4396153"/>
          </a:xfrm>
        </p:spPr>
        <p:txBody>
          <a:bodyPr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There could be </a:t>
            </a:r>
            <a:r>
              <a:rPr lang="en-US" sz="2800" dirty="0" smtClean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outliers </a:t>
            </a:r>
            <a:r>
              <a:rPr lang="en-US" sz="2800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in multiple </a:t>
            </a:r>
            <a:r>
              <a:rPr lang="en-US" sz="2800" dirty="0" smtClean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columns.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We are taking Total Transaction Amount, Total Revolving Balance and Dependent count to Identify the outliers.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And only taking action on Dependent count to remove the outlier as it has most outliers and it is not common to have that much number of dependent count of a person</a:t>
            </a:r>
            <a:r>
              <a:rPr lang="en-US" sz="2800" dirty="0" smtClean="0">
                <a:solidFill>
                  <a:schemeClr val="accent1"/>
                </a:solidFill>
                <a:latin typeface="Arial Rounded MT Bold" panose="020F0704030504030204" pitchFamily="34" charset="0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>
              <a:solidFill>
                <a:schemeClr val="tx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2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1" t="35001" r="44712" b="9780"/>
          <a:stretch/>
        </p:blipFill>
        <p:spPr>
          <a:xfrm>
            <a:off x="6018212" y="3581399"/>
            <a:ext cx="5745478" cy="3059723"/>
          </a:xfrm>
          <a:prstGeom prst="rect">
            <a:avLst/>
          </a:prstGeom>
        </p:spPr>
      </p:pic>
      <p:cxnSp>
        <p:nvCxnSpPr>
          <p:cNvPr id="15" name="Straight Connector 14"/>
          <p:cNvCxnSpPr/>
          <p:nvPr/>
        </p:nvCxnSpPr>
        <p:spPr>
          <a:xfrm>
            <a:off x="0" y="1600200"/>
            <a:ext cx="601821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9367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97" t="30962" r="33349" b="5739"/>
          <a:stretch/>
        </p:blipFill>
        <p:spPr>
          <a:xfrm>
            <a:off x="74611" y="990600"/>
            <a:ext cx="3678793" cy="27444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1" t="29614" r="34107" b="5740"/>
          <a:stretch/>
        </p:blipFill>
        <p:spPr>
          <a:xfrm>
            <a:off x="3884612" y="990600"/>
            <a:ext cx="3429000" cy="27444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39" t="30960" r="31834" b="5740"/>
          <a:stretch/>
        </p:blipFill>
        <p:spPr>
          <a:xfrm>
            <a:off x="74612" y="3886200"/>
            <a:ext cx="3678793" cy="274449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54" t="29614" r="37137" b="9780"/>
          <a:stretch/>
        </p:blipFill>
        <p:spPr>
          <a:xfrm>
            <a:off x="3884612" y="3886200"/>
            <a:ext cx="3429000" cy="269574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0" y="196174"/>
            <a:ext cx="12188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Identifying the outliers and imputing values 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97" t="57911" r="46969" b="7073"/>
          <a:stretch/>
        </p:blipFill>
        <p:spPr>
          <a:xfrm>
            <a:off x="7444820" y="990600"/>
            <a:ext cx="4669392" cy="274449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444820" y="3886200"/>
            <a:ext cx="466939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6">
                    <a:lumMod val="50000"/>
                  </a:schemeClr>
                </a:solidFill>
                <a:latin typeface="Bahnschrift SemiBold SemiConden" panose="020B0502040204020203" pitchFamily="34" charset="0"/>
              </a:rPr>
              <a:t>Dependent count and Total Transaction amount has most uneven distribution and most outlier.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6">
                    <a:lumMod val="50000"/>
                  </a:schemeClr>
                </a:solidFill>
                <a:latin typeface="Bahnschrift SemiBold SemiConden" panose="020B0502040204020203" pitchFamily="34" charset="0"/>
              </a:rPr>
              <a:t>Total revolving balance is more normal distributed, count of 0 values is quite high but still no outliers.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6">
                    <a:lumMod val="50000"/>
                  </a:schemeClr>
                </a:solidFill>
                <a:latin typeface="Bahnschrift SemiBold SemiConden" panose="020B0502040204020203" pitchFamily="34" charset="0"/>
              </a:rPr>
              <a:t>Imputing Mode value in Dependent count to remove the outliers and making the maximum count up to 5, which is much of reasonable value for dependent count of a customer.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Bahnschrift SemiBold SemiConden" panose="020B0502040204020203" pitchFamily="34" charset="0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0" y="762000"/>
            <a:ext cx="1218882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9715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24" t="35001" r="56833" b="11127"/>
          <a:stretch/>
        </p:blipFill>
        <p:spPr>
          <a:xfrm>
            <a:off x="227012" y="1370076"/>
            <a:ext cx="3200400" cy="49545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1" t="35001" r="43955" b="55572"/>
          <a:stretch/>
        </p:blipFill>
        <p:spPr>
          <a:xfrm>
            <a:off x="3503611" y="2362200"/>
            <a:ext cx="8153399" cy="838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54" t="65978" r="13652" b="28635"/>
          <a:stretch/>
        </p:blipFill>
        <p:spPr>
          <a:xfrm>
            <a:off x="3503612" y="1370076"/>
            <a:ext cx="8153400" cy="7635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1" t="36348" r="55319" b="24595"/>
          <a:stretch/>
        </p:blipFill>
        <p:spPr>
          <a:xfrm>
            <a:off x="8990012" y="3317240"/>
            <a:ext cx="2667000" cy="300736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6951466"/>
              </p:ext>
            </p:extLst>
          </p:nvPr>
        </p:nvGraphicFramePr>
        <p:xfrm>
          <a:off x="3503613" y="3317240"/>
          <a:ext cx="5334000" cy="300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34000">
                  <a:extLst>
                    <a:ext uri="{9D8B030D-6E8A-4147-A177-3AD203B41FA5}">
                      <a16:colId xmlns:a16="http://schemas.microsoft.com/office/drawing/2014/main" val="3489054778"/>
                    </a:ext>
                  </a:extLst>
                </a:gridCol>
              </a:tblGrid>
              <a:tr h="300736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There</a:t>
                      </a:r>
                      <a:r>
                        <a:rPr lang="en-US" baseline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 are only 2 columns with null values.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aseline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As card category is categorical data, mode is better option to impute in the null values.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aseline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Credit limit is highly skewed with quite high standard deviation and skewness as well.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aseline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After sorting the data by total transaction amount and using Interpolation method to impute data, which seems to be better option than any other imputation method.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3868144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3084037"/>
              </p:ext>
            </p:extLst>
          </p:nvPr>
        </p:nvGraphicFramePr>
        <p:xfrm>
          <a:off x="227012" y="304800"/>
          <a:ext cx="11429999" cy="7864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29999">
                  <a:extLst>
                    <a:ext uri="{9D8B030D-6E8A-4147-A177-3AD203B41FA5}">
                      <a16:colId xmlns:a16="http://schemas.microsoft.com/office/drawing/2014/main" val="3596915177"/>
                    </a:ext>
                  </a:extLst>
                </a:gridCol>
              </a:tblGrid>
              <a:tr h="78641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400" dirty="0" smtClean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Identifying</a:t>
                      </a:r>
                      <a:r>
                        <a:rPr lang="en-US" sz="2400" baseline="0" dirty="0" smtClean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 the missing values and imputing the data </a:t>
                      </a:r>
                      <a:endParaRPr lang="en-US" sz="24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91779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3979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78" t="12105" r="773" b="12474"/>
          <a:stretch/>
        </p:blipFill>
        <p:spPr>
          <a:xfrm>
            <a:off x="-27965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764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152400"/>
            <a:ext cx="10971372" cy="1066800"/>
          </a:xfrm>
        </p:spPr>
        <p:txBody>
          <a:bodyPr/>
          <a:lstStyle/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UNDERSTANDING THE VISULALS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6612" y="1600200"/>
            <a:ext cx="10287000" cy="5029200"/>
          </a:xfrm>
        </p:spPr>
        <p:txBody>
          <a:bodyPr/>
          <a:lstStyle/>
          <a:p>
            <a:r>
              <a:rPr lang="en-US" sz="2400" dirty="0" smtClean="0"/>
              <a:t>Dataset contains data of 84% of existing customers and rest 16% of lost customers.</a:t>
            </a:r>
          </a:p>
          <a:p>
            <a:r>
              <a:rPr lang="en-US" sz="2400" b="1" dirty="0" smtClean="0"/>
              <a:t>%</a:t>
            </a:r>
            <a:r>
              <a:rPr lang="en-US" sz="2400" dirty="0" smtClean="0"/>
              <a:t> of </a:t>
            </a:r>
            <a:r>
              <a:rPr lang="en-US" sz="2400" b="1" dirty="0" smtClean="0"/>
              <a:t>Females</a:t>
            </a:r>
            <a:r>
              <a:rPr lang="en-US" sz="2400" dirty="0" smtClean="0"/>
              <a:t> in both existing and attrited customers is </a:t>
            </a:r>
            <a:r>
              <a:rPr lang="en-US" sz="2400" b="1" dirty="0" smtClean="0"/>
              <a:t>more</a:t>
            </a:r>
            <a:r>
              <a:rPr lang="en-US" sz="2400" dirty="0" smtClean="0"/>
              <a:t> </a:t>
            </a:r>
            <a:r>
              <a:rPr lang="en-US" sz="2400" b="1" dirty="0" smtClean="0"/>
              <a:t>than</a:t>
            </a:r>
            <a:r>
              <a:rPr lang="en-US" sz="2400" dirty="0" smtClean="0"/>
              <a:t> </a:t>
            </a:r>
            <a:r>
              <a:rPr lang="en-US" sz="2400" b="1" dirty="0" smtClean="0"/>
              <a:t>Men.</a:t>
            </a:r>
          </a:p>
          <a:p>
            <a:r>
              <a:rPr lang="en-US" sz="2400" b="1" dirty="0" smtClean="0"/>
              <a:t>Most</a:t>
            </a:r>
            <a:r>
              <a:rPr lang="en-US" sz="2400" dirty="0" smtClean="0"/>
              <a:t> number of </a:t>
            </a:r>
            <a:r>
              <a:rPr lang="en-US" sz="2400" b="1" dirty="0" smtClean="0"/>
              <a:t>existing(44.56%) </a:t>
            </a:r>
            <a:r>
              <a:rPr lang="en-US" sz="2400" dirty="0" smtClean="0"/>
              <a:t>and </a:t>
            </a:r>
            <a:r>
              <a:rPr lang="en-US" sz="2400" b="1" dirty="0" smtClean="0"/>
              <a:t>attrited(8.69%) </a:t>
            </a:r>
            <a:r>
              <a:rPr lang="en-US" sz="2400" dirty="0" smtClean="0"/>
              <a:t>customers are from </a:t>
            </a:r>
            <a:r>
              <a:rPr lang="en-US" sz="2400" b="1" dirty="0" smtClean="0"/>
              <a:t>England</a:t>
            </a:r>
            <a:r>
              <a:rPr lang="en-US" sz="2400" dirty="0" smtClean="0"/>
              <a:t> and the </a:t>
            </a:r>
            <a:r>
              <a:rPr lang="en-US" sz="2400" b="1" dirty="0" smtClean="0"/>
              <a:t>least from Northern Ireland</a:t>
            </a:r>
            <a:r>
              <a:rPr lang="en-US" sz="2400" dirty="0" smtClean="0"/>
              <a:t>.</a:t>
            </a:r>
          </a:p>
          <a:p>
            <a:r>
              <a:rPr lang="en-US" sz="2400" b="1" dirty="0" smtClean="0"/>
              <a:t>Most</a:t>
            </a:r>
            <a:r>
              <a:rPr lang="en-US" sz="2400" dirty="0" smtClean="0"/>
              <a:t> number of existing and attrited customers are of </a:t>
            </a:r>
            <a:r>
              <a:rPr lang="en-US" sz="2400" b="1" dirty="0" smtClean="0"/>
              <a:t>Blue Card </a:t>
            </a:r>
            <a:r>
              <a:rPr lang="en-US" sz="2400" dirty="0" smtClean="0"/>
              <a:t>Category and the </a:t>
            </a:r>
            <a:r>
              <a:rPr lang="en-US" sz="2400" b="1" dirty="0" smtClean="0"/>
              <a:t>least</a:t>
            </a:r>
            <a:r>
              <a:rPr lang="en-US" sz="2400" dirty="0" smtClean="0"/>
              <a:t> are of </a:t>
            </a:r>
            <a:r>
              <a:rPr lang="en-US" sz="2400" b="1" dirty="0" smtClean="0"/>
              <a:t>Platinum</a:t>
            </a:r>
            <a:r>
              <a:rPr lang="en-US" sz="2400" dirty="0" smtClean="0"/>
              <a:t> card Category. </a:t>
            </a:r>
          </a:p>
          <a:p>
            <a:r>
              <a:rPr lang="en-US" sz="2400" dirty="0" smtClean="0"/>
              <a:t>Customer having income </a:t>
            </a:r>
            <a:r>
              <a:rPr lang="en-US" sz="2400" b="1" dirty="0" smtClean="0"/>
              <a:t>less than $40K </a:t>
            </a:r>
            <a:r>
              <a:rPr lang="en-US" sz="2400" dirty="0" smtClean="0"/>
              <a:t>have </a:t>
            </a:r>
            <a:r>
              <a:rPr lang="en-US" sz="2400" b="1" dirty="0" smtClean="0"/>
              <a:t>most</a:t>
            </a:r>
            <a:r>
              <a:rPr lang="en-US" sz="2400" dirty="0" smtClean="0"/>
              <a:t> attrited as well as existing customer and customer with more than $120K+ with least.</a:t>
            </a:r>
            <a:endParaRPr lang="en-US" sz="2400" dirty="0"/>
          </a:p>
          <a:p>
            <a:r>
              <a:rPr lang="en-US" sz="2400" b="1" dirty="0" smtClean="0"/>
              <a:t>England(5393)</a:t>
            </a:r>
            <a:r>
              <a:rPr lang="en-US" sz="2400" dirty="0" smtClean="0"/>
              <a:t> have </a:t>
            </a:r>
            <a:r>
              <a:rPr lang="en-US" sz="2400" b="1" dirty="0" smtClean="0"/>
              <a:t>most</a:t>
            </a:r>
            <a:r>
              <a:rPr lang="en-US" sz="2400" dirty="0" smtClean="0"/>
              <a:t> number of customers, followed by Scotland and the least customers are from Northern Ireland.</a:t>
            </a:r>
          </a:p>
        </p:txBody>
      </p:sp>
    </p:spTree>
    <p:extLst>
      <p:ext uri="{BB962C8B-B14F-4D97-AF65-F5344CB8AC3E}">
        <p14:creationId xmlns:p14="http://schemas.microsoft.com/office/powerpoint/2010/main" val="495198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77" t="12105" r="3046" b="13820"/>
          <a:stretch/>
        </p:blipFill>
        <p:spPr>
          <a:xfrm>
            <a:off x="-1" y="0"/>
            <a:ext cx="12188825" cy="693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75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6425" y="228600"/>
            <a:ext cx="10059987" cy="1219200"/>
          </a:xfrm>
        </p:spPr>
        <p:txBody>
          <a:bodyPr>
            <a:normAutofit/>
          </a:bodyPr>
          <a:lstStyle/>
          <a:p>
            <a:r>
              <a:rPr lang="en-US" sz="5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  <a:endParaRPr lang="en-US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6425" y="2133600"/>
            <a:ext cx="10059987" cy="38862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latin typeface="Bahnschrift SemiBold" panose="020B0502040204020203" pitchFamily="34" charset="0"/>
              </a:rPr>
              <a:t>Bank need to give more offers which would attract more number of women as most number of customers are female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latin typeface="Bahnschrift SemiBold" panose="020B0502040204020203" pitchFamily="34" charset="0"/>
              </a:rPr>
              <a:t>Least number of Attrited customer are from Northern Ireland, bank could coordinate with Northern Ireland branch of having better records than other regions.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latin typeface="Bahnschrift SemiBold" panose="020B0502040204020203" pitchFamily="34" charset="0"/>
              </a:rPr>
              <a:t>Bank need to focus more on Blue Card Category customers as most of the customers belong to Blue card category and most attrited customers are also from Blue card Category.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latin typeface="Bahnschrift SemiBold" panose="020B0502040204020203" pitchFamily="34" charset="0"/>
              </a:rPr>
              <a:t>Most of Bank’s customers having income less than $40K, bank can provide some offers to attract people with lower income level as they are most in number and most in lost customers as well.</a:t>
            </a:r>
          </a:p>
        </p:txBody>
      </p:sp>
    </p:spTree>
    <p:extLst>
      <p:ext uri="{BB962C8B-B14F-4D97-AF65-F5344CB8AC3E}">
        <p14:creationId xmlns:p14="http://schemas.microsoft.com/office/powerpoint/2010/main" val="457048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rketing 16x9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marketing glass cube presentation (widescreen).potx" id="{454792B9-F7C6-4CDD-89A0-89451A081408}" vid="{E847D748-0CA0-4BC8-838F-3216ECA80016}"/>
    </a:ext>
  </a:extLst>
</a:theme>
</file>

<file path=ppt/theme/theme2.xml><?xml version="1.0" encoding="utf-8"?>
<a:theme xmlns:a="http://schemas.openxmlformats.org/drawingml/2006/main" name="Office Theme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</TotalTime>
  <Words>527</Words>
  <Application>Microsoft Office PowerPoint</Application>
  <PresentationFormat>Custom</PresentationFormat>
  <Paragraphs>32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Arial Rounded MT Bold</vt:lpstr>
      <vt:lpstr>Bahnschrift SemiBold</vt:lpstr>
      <vt:lpstr>Bahnschrift SemiBold Condensed</vt:lpstr>
      <vt:lpstr>Bahnschrift SemiBold SemiConden</vt:lpstr>
      <vt:lpstr>Corbel</vt:lpstr>
      <vt:lpstr>Marketing 16x9</vt:lpstr>
      <vt:lpstr>Data Analysis Using Tableau</vt:lpstr>
      <vt:lpstr>OVERVIEW</vt:lpstr>
      <vt:lpstr>Identifying the Outliers   </vt:lpstr>
      <vt:lpstr>PowerPoint Presentation</vt:lpstr>
      <vt:lpstr>PowerPoint Presentation</vt:lpstr>
      <vt:lpstr>PowerPoint Presentation</vt:lpstr>
      <vt:lpstr>UNDERSTANDING THE VISULALS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Analysis Using Tableau</dc:title>
  <dc:creator>Pratishtha Singh</dc:creator>
  <cp:lastModifiedBy>Pratishtha Singh</cp:lastModifiedBy>
  <cp:revision>16</cp:revision>
  <dcterms:created xsi:type="dcterms:W3CDTF">2023-10-23T03:47:36Z</dcterms:created>
  <dcterms:modified xsi:type="dcterms:W3CDTF">2023-10-23T06:37:17Z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